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64" r:id="rId5"/>
    <p:sldId id="291" r:id="rId6"/>
    <p:sldId id="292" r:id="rId7"/>
    <p:sldId id="293" r:id="rId8"/>
    <p:sldId id="260" r:id="rId9"/>
    <p:sldId id="268" r:id="rId10"/>
    <p:sldId id="261" r:id="rId11"/>
    <p:sldId id="272" r:id="rId12"/>
    <p:sldId id="294" r:id="rId13"/>
    <p:sldId id="262" r:id="rId14"/>
    <p:sldId id="290" r:id="rId15"/>
    <p:sldId id="284" r:id="rId16"/>
    <p:sldId id="295" r:id="rId17"/>
    <p:sldId id="282" r:id="rId18"/>
  </p:sldIdLst>
  <p:sldSz cx="12192000" cy="6858000"/>
  <p:notesSz cx="6858000" cy="9144000"/>
  <p:embeddedFontLst>
    <p:embeddedFont>
      <p:font typeface="Gen Jyuu Gothic LP Bold" panose="020B0602020203020207" pitchFamily="34" charset="-128"/>
      <p:bold r:id="rId20"/>
    </p:embeddedFont>
    <p:embeddedFont>
      <p:font typeface="Gen Jyuu Gothic LP Medium" panose="020B0402020203020207" pitchFamily="34" charset="-12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6BC"/>
    <a:srgbClr val="FFCBEC"/>
    <a:srgbClr val="294F73"/>
    <a:srgbClr val="262626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9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6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5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18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93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306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76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099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99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4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9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emf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277869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48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餐點視覺檢測系統</a:t>
            </a:r>
            <a:endParaRPr lang="zh-CN" altLang="en-US" sz="48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1557" y="3851489"/>
            <a:ext cx="4703398" cy="105413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defTabSz="685800" eaLnBrk="0" hangingPunct="0"/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組員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:</a:t>
            </a: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0524032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吳心珮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0524037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邱睿揚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0524056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羅維琪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399" y="2976527"/>
            <a:ext cx="7280706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FOOD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VISION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DETECTION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SYSTEM</a:t>
            </a:r>
            <a:endParaRPr lang="en-US" altLang="zh-CN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8" name="TextBox 120"/>
          <p:cNvSpPr txBox="1"/>
          <p:nvPr/>
        </p:nvSpPr>
        <p:spPr>
          <a:xfrm>
            <a:off x="4801557" y="3339330"/>
            <a:ext cx="4533262" cy="3745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zh-TW" altLang="en-US" sz="1600" dirty="0">
                <a:solidFill>
                  <a:prstClr val="white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指導老師：朱彥銘教授</a:t>
            </a:r>
            <a:endParaRPr lang="zh-CN" altLang="en-US" sz="1600" dirty="0">
              <a:solidFill>
                <a:prstClr val="white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72052" y="3429248"/>
            <a:ext cx="4047904" cy="1230666"/>
            <a:chOff x="4059226" y="2848154"/>
            <a:chExt cx="4047904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059226" y="3124729"/>
              <a:ext cx="40479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測試計畫</a:t>
              </a:r>
              <a:r>
                <a:rPr lang="en-US" altLang="zh-TW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-</a:t>
              </a:r>
              <a:r>
                <a:rPr lang="zh-CN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單元測試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9" name="任意多边形 18"/>
            <p:cNvSpPr/>
            <p:nvPr/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28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E038129-860C-4736-94C6-934755324FC8}"/>
              </a:ext>
            </a:extLst>
          </p:cNvPr>
          <p:cNvSpPr/>
          <p:nvPr/>
        </p:nvSpPr>
        <p:spPr>
          <a:xfrm>
            <a:off x="1603027" y="4537910"/>
            <a:ext cx="747800" cy="369332"/>
          </a:xfrm>
          <a:prstGeom prst="roundRect">
            <a:avLst>
              <a:gd name="adj" fmla="val 50000"/>
            </a:avLst>
          </a:prstGeom>
          <a:solidFill>
            <a:srgbClr val="23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硬體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D4B44567-9D4F-CF49-8D32-AB91F2D9C1F7}"/>
              </a:ext>
            </a:extLst>
          </p:cNvPr>
          <p:cNvSpPr txBox="1"/>
          <p:nvPr/>
        </p:nvSpPr>
        <p:spPr>
          <a:xfrm>
            <a:off x="3265563" y="451525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軟體測試報告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單元測試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(1/2)</a:t>
            </a:r>
            <a:endParaRPr lang="zh-CN" altLang="en-US" sz="36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2ECD79-A7CA-4464-AC2A-BF269F6457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30" y="2871926"/>
            <a:ext cx="1395308" cy="13894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6CE0ED-0C41-4493-A48C-944F82314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97" y="2921050"/>
            <a:ext cx="1384861" cy="1389492"/>
          </a:xfrm>
          <a:prstGeom prst="rect">
            <a:avLst/>
          </a:prstGeom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A9B7291-108B-47B1-9DC2-2313F9C43B5B}"/>
              </a:ext>
            </a:extLst>
          </p:cNvPr>
          <p:cNvSpPr/>
          <p:nvPr/>
        </p:nvSpPr>
        <p:spPr>
          <a:xfrm>
            <a:off x="2760371" y="186290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測試之環境</a:t>
            </a:r>
            <a:endParaRPr kumimoji="1" lang="en-US" altLang="zh-CN" sz="24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D6DDBAB-ACF0-4BE8-8344-F42E4D4B12EB}"/>
              </a:ext>
            </a:extLst>
          </p:cNvPr>
          <p:cNvSpPr/>
          <p:nvPr/>
        </p:nvSpPr>
        <p:spPr>
          <a:xfrm>
            <a:off x="4652966" y="4533430"/>
            <a:ext cx="747800" cy="369332"/>
          </a:xfrm>
          <a:prstGeom prst="roundRect">
            <a:avLst>
              <a:gd name="adj" fmla="val 50000"/>
            </a:avLst>
          </a:prstGeom>
          <a:solidFill>
            <a:srgbClr val="23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軟體</a:t>
            </a:r>
            <a:endParaRPr kumimoji="1" lang="zh-TW" altLang="en-US" sz="1600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15D957-6B0B-4CA6-9FC4-9FC0C0C56D88}"/>
              </a:ext>
            </a:extLst>
          </p:cNvPr>
          <p:cNvSpPr/>
          <p:nvPr/>
        </p:nvSpPr>
        <p:spPr>
          <a:xfrm>
            <a:off x="8214621" y="188768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測試之方法</a:t>
            </a:r>
            <a:endParaRPr kumimoji="1" lang="zh-TW" altLang="en-US" sz="24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EAA119E-C175-45ED-9A1A-2C788727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869" y="2871926"/>
            <a:ext cx="1591471" cy="159040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ACE0E01-0D9F-4440-9102-10361211EF9C}"/>
              </a:ext>
            </a:extLst>
          </p:cNvPr>
          <p:cNvSpPr/>
          <p:nvPr/>
        </p:nvSpPr>
        <p:spPr>
          <a:xfrm>
            <a:off x="7640270" y="4975034"/>
            <a:ext cx="3315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將本專案系統劃分成</a:t>
            </a:r>
            <a:r>
              <a:rPr kumimoji="1" lang="zh-CN" altLang="en-US" dirty="0">
                <a:solidFill>
                  <a:srgbClr val="2376BC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四個單元</a:t>
            </a:r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，</a:t>
            </a:r>
            <a:endParaRPr kumimoji="1" lang="en-US" altLang="zh-CN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  <a:p>
            <a:pPr algn="ctr"/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並</a:t>
            </a:r>
            <a:r>
              <a:rPr kumimoji="1" lang="zh-CN" altLang="en-US" dirty="0">
                <a:solidFill>
                  <a:srgbClr val="2376BC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分別進行單元測試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。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71117B-98FF-4EDF-88F1-4B9084797391}"/>
              </a:ext>
            </a:extLst>
          </p:cNvPr>
          <p:cNvSpPr/>
          <p:nvPr/>
        </p:nvSpPr>
        <p:spPr>
          <a:xfrm>
            <a:off x="3832468" y="5113534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Virtual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Studio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Code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E8F861-136C-4787-904E-3F75E9718F0A}"/>
              </a:ext>
            </a:extLst>
          </p:cNvPr>
          <p:cNvSpPr/>
          <p:nvPr/>
        </p:nvSpPr>
        <p:spPr>
          <a:xfrm>
            <a:off x="905960" y="5113534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PC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電腦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win10 pro</a:t>
            </a:r>
          </a:p>
        </p:txBody>
      </p:sp>
    </p:spTree>
    <p:extLst>
      <p:ext uri="{BB962C8B-B14F-4D97-AF65-F5344CB8AC3E}">
        <p14:creationId xmlns:p14="http://schemas.microsoft.com/office/powerpoint/2010/main" val="55556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0C4E8506-BB38-284D-B1BF-53633FB09395}"/>
              </a:ext>
            </a:extLst>
          </p:cNvPr>
          <p:cNvSpPr txBox="1"/>
          <p:nvPr/>
        </p:nvSpPr>
        <p:spPr>
          <a:xfrm>
            <a:off x="3265563" y="451525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軟體測試報告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單元測試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(2/2)</a:t>
            </a:r>
            <a:endParaRPr lang="zh-CN" altLang="en-US" sz="36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9DAF090-BB50-4049-B27E-5585E84BF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61517"/>
              </p:ext>
            </p:extLst>
          </p:nvPr>
        </p:nvGraphicFramePr>
        <p:xfrm>
          <a:off x="1976475" y="1687818"/>
          <a:ext cx="8755026" cy="456012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918342">
                  <a:extLst>
                    <a:ext uri="{9D8B030D-6E8A-4147-A177-3AD203B41FA5}">
                      <a16:colId xmlns:a16="http://schemas.microsoft.com/office/drawing/2014/main" val="3617370518"/>
                    </a:ext>
                  </a:extLst>
                </a:gridCol>
                <a:gridCol w="2918342">
                  <a:extLst>
                    <a:ext uri="{9D8B030D-6E8A-4147-A177-3AD203B41FA5}">
                      <a16:colId xmlns:a16="http://schemas.microsoft.com/office/drawing/2014/main" val="862361221"/>
                    </a:ext>
                  </a:extLst>
                </a:gridCol>
                <a:gridCol w="2918342">
                  <a:extLst>
                    <a:ext uri="{9D8B030D-6E8A-4147-A177-3AD203B41FA5}">
                      <a16:colId xmlns:a16="http://schemas.microsoft.com/office/drawing/2014/main" val="1904492740"/>
                    </a:ext>
                  </a:extLst>
                </a:gridCol>
              </a:tblGrid>
              <a:tr h="467039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單元測試列表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073350"/>
                  </a:ext>
                </a:extLst>
              </a:tr>
              <a:tr h="473526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單元名稱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測試介紹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015634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1.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訂單處理單元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比對訂單資訊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新增訂單及計算訂單金額是否正確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720105"/>
                  </a:ext>
                </a:extLst>
              </a:tr>
              <a:tr h="116759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2.</a:t>
                      </a:r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影像擷取單元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擷取畫面測試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利用攝影機，將經過檢測區的商品拍照，測試影像擷取功能是否正常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251361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3.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影像處理</a:t>
                      </a:r>
                      <a:r>
                        <a:rPr lang="en-US" altLang="zh-CN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/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辨識單元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檢測擷取畫面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辨識擷取畫面之商品是否正確</a:t>
                      </a:r>
                      <a:endParaRPr lang="en-US" altLang="zh-TW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39077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4.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影片儲存</a:t>
                      </a:r>
                      <a:r>
                        <a:rPr lang="en-US" altLang="zh-CN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/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上傳單元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儲存上傳測試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測試影片是否有正常儲存及上傳</a:t>
                      </a:r>
                      <a:endParaRPr lang="en-US" altLang="zh-TW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16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95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387843" y="3429248"/>
            <a:ext cx="3416320" cy="1230666"/>
            <a:chOff x="4375017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17" y="314135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目前的執行進度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818595" y="2085375"/>
            <a:ext cx="2554810" cy="1199156"/>
            <a:chOff x="9226008" y="-1169675"/>
            <a:chExt cx="164780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9226008" y="-1169675"/>
              <a:ext cx="767829" cy="773433"/>
            </a:xfrm>
            <a:custGeom>
              <a:avLst/>
              <a:gdLst/>
              <a:ahLst/>
              <a:cxnLst/>
              <a:rect l="l" t="t" r="r" b="b"/>
              <a:pathLst>
                <a:path w="767829" h="773433">
                  <a:moveTo>
                    <a:pt x="383186" y="0"/>
                  </a:moveTo>
                  <a:cubicBezTo>
                    <a:pt x="499323" y="52"/>
                    <a:pt x="592033" y="46540"/>
                    <a:pt x="661316" y="139464"/>
                  </a:cubicBezTo>
                  <a:cubicBezTo>
                    <a:pt x="730599" y="232388"/>
                    <a:pt x="766103" y="371436"/>
                    <a:pt x="767829" y="556608"/>
                  </a:cubicBezTo>
                  <a:cubicBezTo>
                    <a:pt x="767397" y="603342"/>
                    <a:pt x="764855" y="647227"/>
                    <a:pt x="760201" y="688263"/>
                  </a:cubicBezTo>
                  <a:lnTo>
                    <a:pt x="745113" y="773433"/>
                  </a:lnTo>
                  <a:lnTo>
                    <a:pt x="506019" y="773433"/>
                  </a:lnTo>
                  <a:lnTo>
                    <a:pt x="512259" y="739730"/>
                  </a:lnTo>
                  <a:cubicBezTo>
                    <a:pt x="519317" y="691261"/>
                    <a:pt x="522957" y="630221"/>
                    <a:pt x="523180" y="556608"/>
                  </a:cubicBezTo>
                  <a:cubicBezTo>
                    <a:pt x="522883" y="459043"/>
                    <a:pt x="516510" y="384341"/>
                    <a:pt x="504061" y="332502"/>
                  </a:cubicBezTo>
                  <a:cubicBezTo>
                    <a:pt x="491611" y="280663"/>
                    <a:pt x="474868" y="245264"/>
                    <a:pt x="453831" y="226305"/>
                  </a:cubicBezTo>
                  <a:cubicBezTo>
                    <a:pt x="432794" y="207345"/>
                    <a:pt x="409245" y="198400"/>
                    <a:pt x="383186" y="199471"/>
                  </a:cubicBezTo>
                  <a:cubicBezTo>
                    <a:pt x="357143" y="198400"/>
                    <a:pt x="333721" y="207345"/>
                    <a:pt x="312918" y="226305"/>
                  </a:cubicBezTo>
                  <a:cubicBezTo>
                    <a:pt x="292115" y="245264"/>
                    <a:pt x="275606" y="280663"/>
                    <a:pt x="263391" y="332502"/>
                  </a:cubicBezTo>
                  <a:cubicBezTo>
                    <a:pt x="251175" y="384341"/>
                    <a:pt x="244928" y="459043"/>
                    <a:pt x="244649" y="556608"/>
                  </a:cubicBezTo>
                  <a:cubicBezTo>
                    <a:pt x="244858" y="630221"/>
                    <a:pt x="248425" y="691261"/>
                    <a:pt x="255348" y="739730"/>
                  </a:cubicBezTo>
                  <a:lnTo>
                    <a:pt x="261470" y="773433"/>
                  </a:lnTo>
                  <a:lnTo>
                    <a:pt x="22526" y="773433"/>
                  </a:lnTo>
                  <a:lnTo>
                    <a:pt x="7548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5" y="370162"/>
                    <a:pt x="36926" y="230750"/>
                    <a:pt x="105784" y="138372"/>
                  </a:cubicBezTo>
                  <a:cubicBezTo>
                    <a:pt x="174642" y="45994"/>
                    <a:pt x="267109" y="-130"/>
                    <a:pt x="3831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0056434" y="-1149273"/>
              <a:ext cx="817377" cy="753031"/>
            </a:xfrm>
            <a:custGeom>
              <a:avLst/>
              <a:gdLst/>
              <a:ahLst/>
              <a:cxnLst/>
              <a:rect l="l" t="t" r="r" b="b"/>
              <a:pathLst>
                <a:path w="817377" h="753031">
                  <a:moveTo>
                    <a:pt x="377447" y="0"/>
                  </a:moveTo>
                  <a:lnTo>
                    <a:pt x="696419" y="0"/>
                  </a:lnTo>
                  <a:lnTo>
                    <a:pt x="696419" y="616449"/>
                  </a:lnTo>
                  <a:lnTo>
                    <a:pt x="817377" y="616449"/>
                  </a:lnTo>
                  <a:lnTo>
                    <a:pt x="817377" y="753031"/>
                  </a:lnTo>
                  <a:lnTo>
                    <a:pt x="0" y="753031"/>
                  </a:lnTo>
                  <a:lnTo>
                    <a:pt x="0" y="633922"/>
                  </a:lnTo>
                  <a:lnTo>
                    <a:pt x="377447" y="0"/>
                  </a:lnTo>
                  <a:close/>
                  <a:moveTo>
                    <a:pt x="459054" y="216960"/>
                  </a:moveTo>
                  <a:cubicBezTo>
                    <a:pt x="445211" y="247638"/>
                    <a:pt x="431003" y="278499"/>
                    <a:pt x="416430" y="309542"/>
                  </a:cubicBezTo>
                  <a:cubicBezTo>
                    <a:pt x="401858" y="340585"/>
                    <a:pt x="386920" y="371445"/>
                    <a:pt x="371618" y="402124"/>
                  </a:cubicBezTo>
                  <a:lnTo>
                    <a:pt x="247745" y="616449"/>
                  </a:lnTo>
                  <a:lnTo>
                    <a:pt x="454686" y="616449"/>
                  </a:lnTo>
                  <a:lnTo>
                    <a:pt x="454686" y="457528"/>
                  </a:lnTo>
                  <a:cubicBezTo>
                    <a:pt x="454928" y="421807"/>
                    <a:pt x="456263" y="381712"/>
                    <a:pt x="458690" y="337244"/>
                  </a:cubicBezTo>
                  <a:cubicBezTo>
                    <a:pt x="461117" y="292775"/>
                    <a:pt x="463180" y="252680"/>
                    <a:pt x="464879" y="216960"/>
                  </a:cubicBezTo>
                  <a:lnTo>
                    <a:pt x="459054" y="2169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94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字方塊 48"/>
          <p:cNvSpPr txBox="1"/>
          <p:nvPr/>
        </p:nvSpPr>
        <p:spPr>
          <a:xfrm>
            <a:off x="11812386" y="64257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13</a:t>
            </a:r>
            <a:endParaRPr lang="zh-TW" altLang="en-US" dirty="0"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sp>
        <p:nvSpPr>
          <p:cNvPr id="47" name="文本框 2">
            <a:extLst>
              <a:ext uri="{FF2B5EF4-FFF2-40B4-BE49-F238E27FC236}">
                <a16:creationId xmlns:a16="http://schemas.microsoft.com/office/drawing/2014/main" id="{BC232B5C-3AFD-3F4A-A25C-41FB4059F4DA}"/>
              </a:ext>
            </a:extLst>
          </p:cNvPr>
          <p:cNvSpPr txBox="1"/>
          <p:nvPr/>
        </p:nvSpPr>
        <p:spPr>
          <a:xfrm>
            <a:off x="3113163" y="377494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目前執行進度報告</a:t>
            </a: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EDFAF888-45D8-470C-9FEC-65AE787E7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2933" y="4327819"/>
            <a:ext cx="1042121" cy="10421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83A092-D2A9-4C8E-9946-AC7DB73A620C}"/>
              </a:ext>
            </a:extLst>
          </p:cNvPr>
          <p:cNvSpPr/>
          <p:nvPr/>
        </p:nvSpPr>
        <p:spPr>
          <a:xfrm>
            <a:off x="2182770" y="2881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新增訂單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B8442D-1172-48AC-BF54-3F4F8C162ACF}"/>
              </a:ext>
            </a:extLst>
          </p:cNvPr>
          <p:cNvSpPr/>
          <p:nvPr/>
        </p:nvSpPr>
        <p:spPr>
          <a:xfrm>
            <a:off x="4829820" y="288199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計算訂單總金額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6B0BAB-6CB6-45D2-A26D-0CADBAFBBE82}"/>
              </a:ext>
            </a:extLst>
          </p:cNvPr>
          <p:cNvSpPr/>
          <p:nvPr/>
        </p:nvSpPr>
        <p:spPr>
          <a:xfrm>
            <a:off x="8536520" y="2881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影像擷取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BCFB84-D7A0-4F06-90DB-5DE4981250E8}"/>
              </a:ext>
            </a:extLst>
          </p:cNvPr>
          <p:cNvSpPr/>
          <p:nvPr/>
        </p:nvSpPr>
        <p:spPr>
          <a:xfrm>
            <a:off x="2499336" y="567231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辨識各種漢堡以及餐點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F4C6E3-2427-4784-AFC9-D74F82967163}"/>
              </a:ext>
            </a:extLst>
          </p:cNvPr>
          <p:cNvSpPr/>
          <p:nvPr/>
        </p:nvSpPr>
        <p:spPr>
          <a:xfrm>
            <a:off x="7074288" y="56277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辨識飲料</a:t>
            </a: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62AFF082-2403-4D95-A440-11A4B4B1E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2410" y="1771627"/>
            <a:ext cx="896492" cy="896492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42BFE7F8-9C19-4EEC-8A91-A9BE57D71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3804" y="1843441"/>
            <a:ext cx="831135" cy="831135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85D2F7D3-733F-49B4-BEA7-BAA4B04173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1526" y="1706993"/>
            <a:ext cx="1025761" cy="102576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16C9E25-FEEB-4E16-8949-A1CB2BB9C3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670" y="4327819"/>
            <a:ext cx="845716" cy="113131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023F968-13DB-4B37-B661-AF0C1442BC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9227" y="4565798"/>
            <a:ext cx="1151325" cy="893333"/>
          </a:xfrm>
          <a:prstGeom prst="rect">
            <a:avLst/>
          </a:prstGeom>
        </p:spPr>
      </p:pic>
      <p:pic>
        <p:nvPicPr>
          <p:cNvPr id="25" name="圖形 24">
            <a:extLst>
              <a:ext uri="{FF2B5EF4-FFF2-40B4-BE49-F238E27FC236}">
                <a16:creationId xmlns:a16="http://schemas.microsoft.com/office/drawing/2014/main" id="{D2544F62-8D8E-4EAE-933A-5284274E8F3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66204" y="2881997"/>
            <a:ext cx="373504" cy="373504"/>
          </a:xfrm>
          <a:prstGeom prst="rect">
            <a:avLst/>
          </a:prstGeom>
        </p:spPr>
      </p:pic>
      <p:pic>
        <p:nvPicPr>
          <p:cNvPr id="29" name="圖形 28">
            <a:extLst>
              <a:ext uri="{FF2B5EF4-FFF2-40B4-BE49-F238E27FC236}">
                <a16:creationId xmlns:a16="http://schemas.microsoft.com/office/drawing/2014/main" id="{81670513-5E31-4FEF-AF71-53F3E1B7F37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51066" y="2881997"/>
            <a:ext cx="373504" cy="373504"/>
          </a:xfrm>
          <a:prstGeom prst="rect">
            <a:avLst/>
          </a:prstGeom>
        </p:spPr>
      </p:pic>
      <p:pic>
        <p:nvPicPr>
          <p:cNvPr id="30" name="圖形 29">
            <a:extLst>
              <a:ext uri="{FF2B5EF4-FFF2-40B4-BE49-F238E27FC236}">
                <a16:creationId xmlns:a16="http://schemas.microsoft.com/office/drawing/2014/main" id="{1F9A0F4C-692B-4564-BEAC-9FA0BC8161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13448" y="2926077"/>
            <a:ext cx="373504" cy="373504"/>
          </a:xfrm>
          <a:prstGeom prst="rect">
            <a:avLst/>
          </a:prstGeom>
        </p:spPr>
      </p:pic>
      <p:pic>
        <p:nvPicPr>
          <p:cNvPr id="31" name="圖形 30">
            <a:extLst>
              <a:ext uri="{FF2B5EF4-FFF2-40B4-BE49-F238E27FC236}">
                <a16:creationId xmlns:a16="http://schemas.microsoft.com/office/drawing/2014/main" id="{E24B8D1D-8848-492F-9A8F-E865B69D906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82770" y="5672312"/>
            <a:ext cx="373504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6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719665" y="3133040"/>
              <a:ext cx="27270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Ｇ</a:t>
              </a:r>
              <a:r>
                <a:rPr lang="en-US" altLang="zh-TW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it</a:t>
              </a:r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Ｈ</a:t>
              </a:r>
              <a:r>
                <a:rPr lang="en-US" altLang="zh-TW" sz="3600" dirty="0" err="1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ub</a:t>
              </a:r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展示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 15"/>
          <p:cNvSpPr/>
          <p:nvPr/>
        </p:nvSpPr>
        <p:spPr>
          <a:xfrm>
            <a:off x="4818592" y="2085375"/>
            <a:ext cx="1190468" cy="1199156"/>
          </a:xfrm>
          <a:custGeom>
            <a:avLst/>
            <a:gdLst/>
            <a:ahLst/>
            <a:cxnLst/>
            <a:rect l="l" t="t" r="r" b="b"/>
            <a:pathLst>
              <a:path w="767829" h="773433">
                <a:moveTo>
                  <a:pt x="383186" y="0"/>
                </a:moveTo>
                <a:cubicBezTo>
                  <a:pt x="499323" y="52"/>
                  <a:pt x="592033" y="46540"/>
                  <a:pt x="661316" y="139464"/>
                </a:cubicBezTo>
                <a:cubicBezTo>
                  <a:pt x="730599" y="232388"/>
                  <a:pt x="766103" y="371436"/>
                  <a:pt x="767829" y="556608"/>
                </a:cubicBezTo>
                <a:cubicBezTo>
                  <a:pt x="767397" y="603342"/>
                  <a:pt x="764855" y="647227"/>
                  <a:pt x="760201" y="688263"/>
                </a:cubicBezTo>
                <a:lnTo>
                  <a:pt x="745113" y="773433"/>
                </a:lnTo>
                <a:lnTo>
                  <a:pt x="506019" y="773433"/>
                </a:lnTo>
                <a:lnTo>
                  <a:pt x="512259" y="739730"/>
                </a:lnTo>
                <a:cubicBezTo>
                  <a:pt x="519317" y="691261"/>
                  <a:pt x="522957" y="630221"/>
                  <a:pt x="523180" y="556608"/>
                </a:cubicBezTo>
                <a:cubicBezTo>
                  <a:pt x="522883" y="459043"/>
                  <a:pt x="516510" y="384341"/>
                  <a:pt x="504061" y="332502"/>
                </a:cubicBezTo>
                <a:cubicBezTo>
                  <a:pt x="491611" y="280663"/>
                  <a:pt x="474868" y="245264"/>
                  <a:pt x="453831" y="226305"/>
                </a:cubicBezTo>
                <a:cubicBezTo>
                  <a:pt x="432794" y="207345"/>
                  <a:pt x="409245" y="198400"/>
                  <a:pt x="383186" y="199471"/>
                </a:cubicBezTo>
                <a:cubicBezTo>
                  <a:pt x="357143" y="198400"/>
                  <a:pt x="333721" y="207345"/>
                  <a:pt x="312918" y="226305"/>
                </a:cubicBezTo>
                <a:cubicBezTo>
                  <a:pt x="292115" y="245264"/>
                  <a:pt x="275606" y="280663"/>
                  <a:pt x="263391" y="332502"/>
                </a:cubicBezTo>
                <a:cubicBezTo>
                  <a:pt x="251175" y="384341"/>
                  <a:pt x="244928" y="459043"/>
                  <a:pt x="244649" y="556608"/>
                </a:cubicBezTo>
                <a:cubicBezTo>
                  <a:pt x="244858" y="630221"/>
                  <a:pt x="248425" y="691261"/>
                  <a:pt x="255348" y="739730"/>
                </a:cubicBezTo>
                <a:lnTo>
                  <a:pt x="261470" y="773433"/>
                </a:lnTo>
                <a:lnTo>
                  <a:pt x="22526" y="773433"/>
                </a:lnTo>
                <a:lnTo>
                  <a:pt x="7548" y="688263"/>
                </a:lnTo>
                <a:cubicBezTo>
                  <a:pt x="2932" y="647227"/>
                  <a:pt x="416" y="603342"/>
                  <a:pt x="0" y="556608"/>
                </a:cubicBezTo>
                <a:cubicBezTo>
                  <a:pt x="1665" y="370162"/>
                  <a:pt x="36926" y="230750"/>
                  <a:pt x="105784" y="138372"/>
                </a:cubicBezTo>
                <a:cubicBezTo>
                  <a:pt x="174642" y="45994"/>
                  <a:pt x="267109" y="-130"/>
                  <a:pt x="38318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3"/>
          <a:stretch/>
        </p:blipFill>
        <p:spPr>
          <a:xfrm>
            <a:off x="4394732" y="788928"/>
            <a:ext cx="4749196" cy="24945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015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E18078-9D01-F24E-A33C-4A51BA6A7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32" y="0"/>
            <a:ext cx="9271000" cy="1676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27B0668-4AD5-9A4F-B23B-EEE1FF1F35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1" t="16112" r="23804"/>
          <a:stretch/>
        </p:blipFill>
        <p:spPr>
          <a:xfrm>
            <a:off x="3405809" y="1676400"/>
            <a:ext cx="5738192" cy="51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36376" y="2813667"/>
            <a:ext cx="3319244" cy="1230666"/>
            <a:chOff x="4615322" y="2848154"/>
            <a:chExt cx="2935705" cy="1230666"/>
          </a:xfrm>
        </p:grpSpPr>
        <p:sp>
          <p:nvSpPr>
            <p:cNvPr id="6" name="文本框 5"/>
            <p:cNvSpPr txBox="1"/>
            <p:nvPr/>
          </p:nvSpPr>
          <p:spPr>
            <a:xfrm>
              <a:off x="4690779" y="3116413"/>
              <a:ext cx="2784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THANK YOU</a:t>
              </a:r>
              <a:endParaRPr lang="zh-CN" altLang="en-US" sz="40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081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70370" y="217501"/>
            <a:ext cx="1107996" cy="929401"/>
            <a:chOff x="7779199" y="970953"/>
            <a:chExt cx="1107996" cy="929401"/>
          </a:xfrm>
        </p:grpSpPr>
        <p:sp>
          <p:nvSpPr>
            <p:cNvPr id="13" name="矩形 12"/>
            <p:cNvSpPr/>
            <p:nvPr/>
          </p:nvSpPr>
          <p:spPr>
            <a:xfrm>
              <a:off x="7779199" y="14386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循序圖</a:t>
              </a:r>
              <a:endParaRPr lang="zh-CN" altLang="en-US" sz="24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60096" y="1553377"/>
            <a:ext cx="1107996" cy="923256"/>
            <a:chOff x="7779199" y="2222427"/>
            <a:chExt cx="1107996" cy="923256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矩形 17"/>
            <p:cNvSpPr/>
            <p:nvPr/>
          </p:nvSpPr>
          <p:spPr>
            <a:xfrm>
              <a:off x="7779199" y="2684018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類別圖</a:t>
              </a:r>
              <a:endParaRPr lang="zh-CN" altLang="en-US" sz="24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280644" y="2870131"/>
            <a:ext cx="2760692" cy="901696"/>
            <a:chOff x="7779199" y="3473901"/>
            <a:chExt cx="2760692" cy="901696"/>
          </a:xfrm>
        </p:grpSpPr>
        <p:grpSp>
          <p:nvGrpSpPr>
            <p:cNvPr id="24" name="组合 23"/>
            <p:cNvGrpSpPr/>
            <p:nvPr/>
          </p:nvGrpSpPr>
          <p:grpSpPr>
            <a:xfrm>
              <a:off x="7789473" y="3473901"/>
              <a:ext cx="942975" cy="523220"/>
              <a:chOff x="6095999" y="3498928"/>
              <a:chExt cx="942975" cy="523220"/>
            </a:xfrm>
          </p:grpSpPr>
          <p:sp>
            <p:nvSpPr>
              <p:cNvPr id="28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矩形 26"/>
            <p:cNvSpPr/>
            <p:nvPr/>
          </p:nvSpPr>
          <p:spPr>
            <a:xfrm>
              <a:off x="7779199" y="3913932"/>
              <a:ext cx="27606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測試計畫</a:t>
              </a:r>
              <a:r>
                <a:rPr lang="en-US" altLang="zh-CN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-</a:t>
              </a: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單元測試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60096" y="4231971"/>
            <a:ext cx="2339102" cy="925246"/>
            <a:chOff x="7779199" y="4725375"/>
            <a:chExt cx="2339102" cy="925246"/>
          </a:xfrm>
        </p:grpSpPr>
        <p:grpSp>
          <p:nvGrpSpPr>
            <p:cNvPr id="33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37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40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矩形 35"/>
            <p:cNvSpPr/>
            <p:nvPr/>
          </p:nvSpPr>
          <p:spPr>
            <a:xfrm>
              <a:off x="7779199" y="5188956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目前的執行進度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93144" y="3529854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</a:rPr>
              <a:t>目錄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0BBAADA-33EA-6A4A-9A47-0CFA25A38AC0}"/>
              </a:ext>
            </a:extLst>
          </p:cNvPr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grpSp>
        <p:nvGrpSpPr>
          <p:cNvPr id="34" name="组合 31">
            <a:extLst>
              <a:ext uri="{FF2B5EF4-FFF2-40B4-BE49-F238E27FC236}">
                <a16:creationId xmlns:a16="http://schemas.microsoft.com/office/drawing/2014/main" id="{3A019CB6-4375-1F4B-A525-C599764018B0}"/>
              </a:ext>
            </a:extLst>
          </p:cNvPr>
          <p:cNvGrpSpPr/>
          <p:nvPr/>
        </p:nvGrpSpPr>
        <p:grpSpPr>
          <a:xfrm>
            <a:off x="8260096" y="5526423"/>
            <a:ext cx="1871025" cy="925246"/>
            <a:chOff x="7779199" y="4725375"/>
            <a:chExt cx="1871025" cy="925246"/>
          </a:xfrm>
        </p:grpSpPr>
        <p:grpSp>
          <p:nvGrpSpPr>
            <p:cNvPr id="35" name="组合 32">
              <a:extLst>
                <a:ext uri="{FF2B5EF4-FFF2-40B4-BE49-F238E27FC236}">
                  <a16:creationId xmlns:a16="http://schemas.microsoft.com/office/drawing/2014/main" id="{5396E9DC-3582-F146-9873-FBD837992226}"/>
                </a:ext>
              </a:extLst>
            </p:cNvPr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E1A17624-4B6D-1A44-9801-91D2A1E34A11}"/>
                  </a:ext>
                </a:extLst>
              </p:cNvPr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43" name="组合 37">
                <a:extLst>
                  <a:ext uri="{FF2B5EF4-FFF2-40B4-BE49-F238E27FC236}">
                    <a16:creationId xmlns:a16="http://schemas.microsoft.com/office/drawing/2014/main" id="{245EE7C7-941B-0B41-8D45-E308C12AA0EA}"/>
                  </a:ext>
                </a:extLst>
              </p:cNvPr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44" name="文本框 38">
                  <a:extLst>
                    <a:ext uri="{FF2B5EF4-FFF2-40B4-BE49-F238E27FC236}">
                      <a16:creationId xmlns:a16="http://schemas.microsoft.com/office/drawing/2014/main" id="{7F92598D-63E0-F841-A4B9-A77BD3F6FC15}"/>
                    </a:ext>
                  </a:extLst>
                </p:cNvPr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05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45" name="直接连接符 39">
                  <a:extLst>
                    <a:ext uri="{FF2B5EF4-FFF2-40B4-BE49-F238E27FC236}">
                      <a16:creationId xmlns:a16="http://schemas.microsoft.com/office/drawing/2014/main" id="{3958FC8B-5AC4-6847-AC50-AF9CEA3B3F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9909779-2C3B-A547-9F89-3609F9424B1B}"/>
                </a:ext>
              </a:extLst>
            </p:cNvPr>
            <p:cNvSpPr/>
            <p:nvPr/>
          </p:nvSpPr>
          <p:spPr>
            <a:xfrm>
              <a:off x="7779199" y="5188956"/>
              <a:ext cx="18710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GitHub</a:t>
              </a: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展示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298348" y="3141355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循序圖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7CD7E3-1806-F04A-8313-943E496309AE}"/>
              </a:ext>
            </a:extLst>
          </p:cNvPr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新增訂單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7131E3-B32F-404E-8DC8-DBE5B6595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9" t="34729" r="27718" b="20862"/>
          <a:stretch/>
        </p:blipFill>
        <p:spPr>
          <a:xfrm>
            <a:off x="1802296" y="1736588"/>
            <a:ext cx="8560904" cy="49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7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5532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檢視餐點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7A5A46-4A86-4449-8843-8D9C85702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33759" r="19348" b="12330"/>
          <a:stretch/>
        </p:blipFill>
        <p:spPr>
          <a:xfrm>
            <a:off x="1232453" y="1552128"/>
            <a:ext cx="9713842" cy="508559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0F1E44-4D88-D24E-A6E4-B509F009F8FA}"/>
              </a:ext>
            </a:extLst>
          </p:cNvPr>
          <p:cNvSpPr txBox="1"/>
          <p:nvPr/>
        </p:nvSpPr>
        <p:spPr>
          <a:xfrm>
            <a:off x="6165578" y="3350340"/>
            <a:ext cx="247922" cy="1802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TW" altLang="en-US" sz="1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176D47-36D0-3341-B48F-C65BE7004ECB}"/>
              </a:ext>
            </a:extLst>
          </p:cNvPr>
          <p:cNvSpPr txBox="1"/>
          <p:nvPr/>
        </p:nvSpPr>
        <p:spPr>
          <a:xfrm>
            <a:off x="6089374" y="3271193"/>
            <a:ext cx="526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opt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2894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46045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餐點確認與否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35BB9E-E426-204E-B51B-6C1863FCE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34340" r="45452" b="20863"/>
          <a:stretch/>
        </p:blipFill>
        <p:spPr>
          <a:xfrm>
            <a:off x="3839268" y="1445831"/>
            <a:ext cx="4744279" cy="51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影片儲存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B878A1-4B22-3843-BE71-E932EA4C1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6" t="36280" r="46522" b="24079"/>
          <a:stretch/>
        </p:blipFill>
        <p:spPr>
          <a:xfrm>
            <a:off x="3142302" y="1445831"/>
            <a:ext cx="5695360" cy="52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298350" y="3141353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類別圖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913843" y="2085375"/>
            <a:ext cx="2364315" cy="1181317"/>
            <a:chOff x="3804264" y="-1169675"/>
            <a:chExt cx="1547966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428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8691B7-E51C-0C46-B645-258611F0A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2" t="35699" r="13044" b="9032"/>
          <a:stretch/>
        </p:blipFill>
        <p:spPr>
          <a:xfrm>
            <a:off x="775183" y="1032104"/>
            <a:ext cx="10389844" cy="5393634"/>
          </a:xfrm>
          <a:prstGeom prst="rect">
            <a:avLst/>
          </a:prstGeom>
        </p:spPr>
      </p:pic>
      <p:sp>
        <p:nvSpPr>
          <p:cNvPr id="16" name="文本框 2">
            <a:extLst>
              <a:ext uri="{FF2B5EF4-FFF2-40B4-BE49-F238E27FC236}">
                <a16:creationId xmlns:a16="http://schemas.microsoft.com/office/drawing/2014/main" id="{23B8DA48-7BDF-0040-8C70-7E357CAD24F4}"/>
              </a:ext>
            </a:extLst>
          </p:cNvPr>
          <p:cNvSpPr txBox="1"/>
          <p:nvPr/>
        </p:nvSpPr>
        <p:spPr>
          <a:xfrm>
            <a:off x="3981182" y="451525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類別圖</a:t>
            </a:r>
          </a:p>
        </p:txBody>
      </p:sp>
    </p:spTree>
    <p:extLst>
      <p:ext uri="{BB962C8B-B14F-4D97-AF65-F5344CB8AC3E}">
        <p14:creationId xmlns:p14="http://schemas.microsoft.com/office/powerpoint/2010/main" val="29813308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pFill/>
        <a:ln>
          <a:noFill/>
        </a:ln>
      </a:spPr>
      <a:bodyPr rtlCol="0" anchor="ctr"/>
      <a:lstStyle>
        <a:defPPr algn="ctr">
          <a:defRPr sz="160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282</Words>
  <Application>Microsoft Macintosh PowerPoint</Application>
  <PresentationFormat>寬螢幕</PresentationFormat>
  <Paragraphs>96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新細明體</vt:lpstr>
      <vt:lpstr>Calibri Light</vt:lpstr>
      <vt:lpstr>思源黑体 CN Bold</vt:lpstr>
      <vt:lpstr>Calibri</vt:lpstr>
      <vt:lpstr>宋体</vt:lpstr>
      <vt:lpstr>Arial</vt:lpstr>
      <vt:lpstr>Gen Jyuu Gothic LP Bold</vt:lpstr>
      <vt:lpstr>Gen Jyuu Gothic LP Medium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User</cp:lastModifiedBy>
  <cp:revision>113</cp:revision>
  <dcterms:created xsi:type="dcterms:W3CDTF">2018-09-17T11:33:34Z</dcterms:created>
  <dcterms:modified xsi:type="dcterms:W3CDTF">2018-12-26T02:45:04Z</dcterms:modified>
</cp:coreProperties>
</file>